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538" r:id="rId3"/>
    <p:sldId id="557" r:id="rId4"/>
    <p:sldId id="621" r:id="rId5"/>
    <p:sldId id="622" r:id="rId6"/>
    <p:sldId id="623" r:id="rId7"/>
    <p:sldId id="626" r:id="rId8"/>
    <p:sldId id="624" r:id="rId9"/>
    <p:sldId id="625" r:id="rId10"/>
    <p:sldId id="6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177" autoAdjust="0"/>
  </p:normalViewPr>
  <p:slideViewPr>
    <p:cSldViewPr snapToGrid="0" snapToObjects="1">
      <p:cViewPr varScale="1">
        <p:scale>
          <a:sx n="72" d="100"/>
          <a:sy n="72" d="100"/>
        </p:scale>
        <p:origin x="12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86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2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2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26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371" y="1661652"/>
            <a:ext cx="10803672" cy="1300983"/>
          </a:xfrm>
        </p:spPr>
        <p:txBody>
          <a:bodyPr>
            <a:normAutofit/>
          </a:bodyPr>
          <a:lstStyle/>
          <a:p>
            <a:r>
              <a:rPr lang="en-US" dirty="0"/>
              <a:t>EENG 385</a:t>
            </a:r>
            <a:br>
              <a:rPr lang="en-US" dirty="0"/>
            </a:br>
            <a:r>
              <a:rPr lang="en-US" dirty="0"/>
              <a:t>BJT Curve Tracer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an individual assignment – turn in your performance cards</a:t>
            </a:r>
          </a:p>
          <a:p>
            <a:r>
              <a:rPr lang="en-US" dirty="0"/>
              <a:t>You can work in teams of two during this lab</a:t>
            </a:r>
          </a:p>
          <a:p>
            <a:r>
              <a:rPr lang="en-US" dirty="0"/>
              <a:t>Fill out 3 BJT Performance Cards for:</a:t>
            </a:r>
          </a:p>
          <a:p>
            <a:pPr lvl="1"/>
            <a:r>
              <a:rPr lang="en-US" dirty="0"/>
              <a:t>2N2222 (in 385 parts bin)</a:t>
            </a:r>
          </a:p>
          <a:p>
            <a:pPr lvl="1"/>
            <a:r>
              <a:rPr lang="en-US" dirty="0"/>
              <a:t>2N3904 (in 385 parts bin) </a:t>
            </a:r>
          </a:p>
          <a:p>
            <a:pPr lvl="1"/>
            <a:r>
              <a:rPr lang="en-US" dirty="0"/>
              <a:t>BD139 (in 385 parts bin)</a:t>
            </a:r>
          </a:p>
          <a:p>
            <a:pPr lvl="1"/>
            <a:r>
              <a:rPr lang="en-US" dirty="0"/>
              <a:t>!!!RETURN WHEN DONE!!!</a:t>
            </a:r>
          </a:p>
          <a:p>
            <a:r>
              <a:rPr lang="en-US" dirty="0"/>
              <a:t>Save BJT card as PDF</a:t>
            </a:r>
          </a:p>
          <a:p>
            <a:r>
              <a:rPr lang="en-US" dirty="0"/>
              <a:t>Due before start of class next week</a:t>
            </a:r>
          </a:p>
          <a:p>
            <a:r>
              <a:rPr lang="en-US" dirty="0"/>
              <a:t>Every student uses their own board</a:t>
            </a:r>
          </a:p>
          <a:p>
            <a:r>
              <a:rPr lang="en-US" dirty="0"/>
              <a:t>Everyone brings their board to class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/>
              <a:t>Objective: Finish assembly of BJT Curve Tracer and use it to measure the gain and Early voltage of three BJTs.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Under Test = DUT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family of characteristic curves on oscilloscope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inputs then measure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output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F852A-702C-3824-803A-319B8FEC4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57" y="3288938"/>
            <a:ext cx="6036775" cy="30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Imagine oscilloscope drawing an image using a beam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Oscilloscopes used CRTs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X-position of beam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Controlled by voltage on Ch1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Y-position of beam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Controlled by voltage on Ch2</a:t>
            </a:r>
          </a:p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Can create complex images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IC vs. VCE family of curves</a:t>
            </a: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he Cathode-Ray Tube">
            <a:extLst>
              <a:ext uri="{FF2B5EF4-FFF2-40B4-BE49-F238E27FC236}">
                <a16:creationId xmlns:a16="http://schemas.microsoft.com/office/drawing/2014/main" id="{C169738A-A2F0-1C41-DF12-2AA7E11A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46" y="1298063"/>
            <a:ext cx="2636520" cy="16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Oscilloscope Art - YouTube">
            <a:extLst>
              <a:ext uri="{FF2B5EF4-FFF2-40B4-BE49-F238E27FC236}">
                <a16:creationId xmlns:a16="http://schemas.microsoft.com/office/drawing/2014/main" id="{9EF08375-AF5C-8465-58C8-C3585042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926" y="3220651"/>
            <a:ext cx="3672840" cy="244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24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Ramp - 0.7V is applied to collector of DUT </a:t>
            </a:r>
          </a:p>
          <a:p>
            <a:r>
              <a:rPr lang="en-US" dirty="0"/>
              <a:t>Current mirror converts </a:t>
            </a:r>
            <a:r>
              <a:rPr lang="en-US" dirty="0" err="1"/>
              <a:t>ic</a:t>
            </a:r>
            <a:r>
              <a:rPr lang="en-US" dirty="0"/>
              <a:t> into voltage across 100Ω</a:t>
            </a:r>
          </a:p>
          <a:p>
            <a:r>
              <a:rPr lang="en-US" dirty="0"/>
              <a:t>VSTAIR is converted to base current through 100kΩ</a:t>
            </a:r>
          </a:p>
          <a:p>
            <a:pPr lvl="1"/>
            <a:r>
              <a:rPr lang="en-US" dirty="0"/>
              <a:t>You will measure the voltage of each step convert to base current</a:t>
            </a:r>
          </a:p>
          <a:p>
            <a:pPr lvl="1"/>
            <a:r>
              <a:rPr lang="en-US" dirty="0"/>
              <a:t>You can do this before soldering in components </a:t>
            </a:r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65901F-5851-6AF5-A4AC-76B3F0CB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439"/>
              </p:ext>
            </p:extLst>
          </p:nvPr>
        </p:nvGraphicFramePr>
        <p:xfrm>
          <a:off x="8304892" y="3853813"/>
          <a:ext cx="2516822" cy="1735032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797350">
                  <a:extLst>
                    <a:ext uri="{9D8B030D-6E8A-4147-A177-3AD203B41FA5}">
                      <a16:colId xmlns:a16="http://schemas.microsoft.com/office/drawing/2014/main" val="4281452663"/>
                    </a:ext>
                  </a:extLst>
                </a:gridCol>
                <a:gridCol w="859736">
                  <a:extLst>
                    <a:ext uri="{9D8B030D-6E8A-4147-A177-3AD203B41FA5}">
                      <a16:colId xmlns:a16="http://schemas.microsoft.com/office/drawing/2014/main" val="115994585"/>
                    </a:ext>
                  </a:extLst>
                </a:gridCol>
                <a:gridCol w="859736">
                  <a:extLst>
                    <a:ext uri="{9D8B030D-6E8A-4147-A177-3AD203B41FA5}">
                      <a16:colId xmlns:a16="http://schemas.microsoft.com/office/drawing/2014/main" val="3887808744"/>
                    </a:ext>
                  </a:extLst>
                </a:gridCol>
              </a:tblGrid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Step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V</a:t>
                      </a:r>
                      <a:r>
                        <a:rPr lang="en-US" sz="1100" baseline="-25000" dirty="0">
                          <a:effectLst/>
                        </a:rPr>
                        <a:t>STAIR</a:t>
                      </a:r>
                      <a:r>
                        <a:rPr lang="en-US" sz="1100" dirty="0">
                          <a:effectLst/>
                        </a:rPr>
                        <a:t>(V)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baseline="-25000" dirty="0" err="1">
                          <a:effectLst/>
                        </a:rPr>
                        <a:t>b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uA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0923448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8429146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581594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9.4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2431740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3.9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6.8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43900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2.6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4.0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058215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1.4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1.5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4945893"/>
                  </a:ext>
                </a:extLst>
              </a:tr>
              <a:tr h="216879"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>
                          <a:effectLst/>
                        </a:rPr>
                        <a:t>0V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6350" indent="-6350">
                        <a:lnSpc>
                          <a:spcPct val="103000"/>
                        </a:lnSpc>
                        <a:spcAft>
                          <a:spcPts val="680"/>
                        </a:spcAft>
                      </a:pPr>
                      <a:r>
                        <a:rPr lang="en-US" sz="1100" dirty="0">
                          <a:effectLst/>
                        </a:rPr>
                        <a:t>0 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601388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3714CE-6DEB-4FB0-2383-C53DBC06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358" y="4196079"/>
            <a:ext cx="3244108" cy="20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Two 2N3906 PNP in 385 parts bin</a:t>
            </a:r>
          </a:p>
          <a:p>
            <a:r>
              <a:rPr lang="en-US" dirty="0"/>
              <a:t>One 2N7000 NPN in 385 parts bin</a:t>
            </a:r>
          </a:p>
          <a:p>
            <a:r>
              <a:rPr lang="en-US" dirty="0"/>
              <a:t>Misc. resistors and 3-pin DUT socket in parts bin</a:t>
            </a:r>
          </a:p>
          <a:p>
            <a:r>
              <a:rPr lang="en-US" dirty="0"/>
              <a:t>Use resistor leads for GND, CH_X and CH_Y loops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18" y="4013735"/>
            <a:ext cx="2847840" cy="21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transistors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Current mirror</a:t>
            </a:r>
          </a:p>
          <a:p>
            <a:pPr lvl="1"/>
            <a:r>
              <a:rPr lang="en-US" dirty="0"/>
              <a:t>Circled in red</a:t>
            </a:r>
          </a:p>
          <a:p>
            <a:pPr lvl="1"/>
            <a:r>
              <a:rPr lang="en-US" dirty="0"/>
              <a:t>Works perfectly when beta are same</a:t>
            </a:r>
          </a:p>
          <a:p>
            <a:r>
              <a:rPr lang="en-US" dirty="0"/>
              <a:t>Choose </a:t>
            </a:r>
          </a:p>
          <a:p>
            <a:pPr lvl="1"/>
            <a:r>
              <a:rPr lang="en-US" dirty="0"/>
              <a:t>Same font = same lot</a:t>
            </a:r>
          </a:p>
          <a:p>
            <a:pPr lvl="1"/>
            <a:r>
              <a:rPr lang="en-US" dirty="0"/>
              <a:t>Use DCA75 Pro measure Beta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A5811-C371-5E56-2C04-9E4A8CF2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166" y="365127"/>
            <a:ext cx="2529634" cy="2759079"/>
          </a:xfrm>
          <a:prstGeom prst="rect">
            <a:avLst/>
          </a:prstGeom>
        </p:spPr>
      </p:pic>
      <p:pic>
        <p:nvPicPr>
          <p:cNvPr id="1026" name="Picture 2" descr="Picture 1 of 6">
            <a:extLst>
              <a:ext uri="{FF2B5EF4-FFF2-40B4-BE49-F238E27FC236}">
                <a16:creationId xmlns:a16="http://schemas.microsoft.com/office/drawing/2014/main" id="{716AE6A5-1575-E8FD-05C1-9F6BD69C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124206"/>
            <a:ext cx="2921000" cy="261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4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Different BJTs will have different pinouts</a:t>
            </a:r>
          </a:p>
          <a:p>
            <a:r>
              <a:rPr lang="en-US" dirty="0"/>
              <a:t>Will not harm DUT BJT if you put it in backwards</a:t>
            </a:r>
          </a:p>
          <a:p>
            <a:r>
              <a:rPr lang="en-US" dirty="0"/>
              <a:t>Check datasheet for pinout</a:t>
            </a:r>
          </a:p>
          <a:p>
            <a:r>
              <a:rPr lang="en-US" dirty="0"/>
              <a:t>Use jumper wires as needed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6F8AF-A061-C7E8-9004-995DC06B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23" y="3837481"/>
            <a:ext cx="3089947" cy="196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1149D-648E-BBBA-E63D-1D41260437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545504" y="2682594"/>
            <a:ext cx="3567826" cy="2676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22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current from Table 3</a:t>
            </a:r>
          </a:p>
          <a:p>
            <a:pPr eaLnBrk="1" hangingPunct="1"/>
            <a:r>
              <a:rPr lang="en-US" altLang="en-US" sz="28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V</a:t>
            </a:r>
            <a:r>
              <a:rPr lang="en-US" altLang="en-US" sz="2800" b="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US" altLang="en-US" sz="28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altLang="en-US" sz="2800" b="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800" b="0" baseline="-25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en-US" sz="2800" b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1V</a:t>
            </a:r>
          </a:p>
          <a:p>
            <a:pPr eaLnBrk="1" hangingPunct="1"/>
            <a:r>
              <a:rPr lang="en-US" altLang="en-US" sz="2800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cursors for Early voltage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5D071-3AE2-F0B8-BA58-F5D8E87B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4" y="3429000"/>
            <a:ext cx="4246189" cy="27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794" y="365127"/>
            <a:ext cx="3846659" cy="57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1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3410</TotalTime>
  <Words>455</Words>
  <Application>Microsoft Office PowerPoint</Application>
  <PresentationFormat>Widescreen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</vt:lpstr>
      <vt:lpstr>Gotham</vt:lpstr>
      <vt:lpstr>Gotham Book</vt:lpstr>
      <vt:lpstr>Times New Roman</vt:lpstr>
      <vt:lpstr>Office Theme</vt:lpstr>
      <vt:lpstr>EENG 385 BJT Curve Tracer Calibration</vt:lpstr>
      <vt:lpstr>Lab Objectives</vt:lpstr>
      <vt:lpstr>Theory</vt:lpstr>
      <vt:lpstr>Theory</vt:lpstr>
      <vt:lpstr>Analyze</vt:lpstr>
      <vt:lpstr>Assemble</vt:lpstr>
      <vt:lpstr>Matching transistors</vt:lpstr>
      <vt:lpstr>Test</vt:lpstr>
      <vt:lpstr>Test</vt:lpstr>
      <vt:lpstr>Turn 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100</cp:revision>
  <dcterms:created xsi:type="dcterms:W3CDTF">2017-08-01T15:06:47Z</dcterms:created>
  <dcterms:modified xsi:type="dcterms:W3CDTF">2024-02-22T03:34:28Z</dcterms:modified>
  <cp:category/>
</cp:coreProperties>
</file>